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9c7785772e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9c7785772e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9c7785772e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9c7785772e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9c7785772e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9c7785772e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9c7785772e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9c7785772e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9c7785772e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9c7785772e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9c7785772e_0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9c7785772e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9c7785772e_0_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9c7785772e_0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9c7785772e_0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9c7785772e_0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9c7785772e_0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9c7785772e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9c7785772e_0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9c7785772e_0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g96cbaa91e4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96cbaa91e4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9c7785772e_0_2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9c7785772e_0_2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9c7785772e_0_1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9c7785772e_0_1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9c7785772e_0_2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9c7785772e_0_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9c7785772e_0_2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9c7785772e_0_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9c7785772e_0_2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9c7785772e_0_2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9c7785772e_0_2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9c7785772e_0_2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There is an order</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9c7785772e_0_2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9c7785772e_0_2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9c7785772e_0_2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9c7785772e_0_2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9c7785772e_0_2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9c7785772e_0_2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9c7785772e_0_2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9c7785772e_0_2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9c7785772e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9c7785772e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9c7785772e_0_2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9c7785772e_0_2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997f77dedb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997f77dedb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9c7785772e_0_2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9c7785772e_0_2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9c7785772e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9c7785772e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9c7785772e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9c7785772e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9c7785772e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9c7785772e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All very fluid. The same types of charts can be used for different purposes depending on what you’re trying to show. For instance, scatterplots can be used for almost any of these goals.</a:t>
            </a:r>
            <a:endParaRPr/>
          </a:p>
          <a:p>
            <a:pPr indent="-298450" lvl="0" marL="457200" rtl="0" algn="l">
              <a:spcBef>
                <a:spcPts val="0"/>
              </a:spcBef>
              <a:spcAft>
                <a:spcPts val="0"/>
              </a:spcAft>
              <a:buSzPts val="1100"/>
              <a:buChar char="-"/>
            </a:pPr>
            <a:r>
              <a:rPr lang="en"/>
              <a:t>Plotting librairies we use will have support for many of these standard plot types. Documentation/examples to see how they’re used, don’t just guess!</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9c7785772e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9c7785772e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9c7785772e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9c7785772e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Question: How do you pick whether to within-group elements be different business units or different continents? What factors go into the decision?</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9c7785772e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9c7785772e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Y-axis has to be the same</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lnSpc>
                <a:spcPct val="150000"/>
              </a:lnSpc>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50000"/>
              </a:lnSpc>
              <a:spcBef>
                <a:spcPts val="0"/>
              </a:spcBef>
              <a:spcAft>
                <a:spcPts val="0"/>
              </a:spcAft>
              <a:buSzPts val="1800"/>
              <a:buChar char="●"/>
              <a:defRPr sz="1800"/>
            </a:lvl1pPr>
            <a:lvl2pPr indent="-317500" lvl="1" marL="914400">
              <a:lnSpc>
                <a:spcPct val="115000"/>
              </a:lnSpc>
              <a:spcBef>
                <a:spcPts val="1600"/>
              </a:spcBef>
              <a:spcAft>
                <a:spcPts val="0"/>
              </a:spcAft>
              <a:buSzPts val="1400"/>
              <a:buChar char="○"/>
              <a:defRPr/>
            </a:lvl2pPr>
            <a:lvl3pPr indent="-317500" lvl="2" marL="1371600">
              <a:lnSpc>
                <a:spcPct val="115000"/>
              </a:lnSpc>
              <a:spcBef>
                <a:spcPts val="1600"/>
              </a:spcBef>
              <a:spcAft>
                <a:spcPts val="0"/>
              </a:spcAft>
              <a:buSzPts val="1400"/>
              <a:buChar char="■"/>
              <a:defRPr/>
            </a:lvl3pPr>
            <a:lvl4pPr indent="-317500" lvl="3" marL="1828800">
              <a:lnSpc>
                <a:spcPct val="115000"/>
              </a:lnSpc>
              <a:spcBef>
                <a:spcPts val="1600"/>
              </a:spcBef>
              <a:spcAft>
                <a:spcPts val="0"/>
              </a:spcAft>
              <a:buSzPts val="1400"/>
              <a:buChar char="●"/>
              <a:defRPr/>
            </a:lvl4pPr>
            <a:lvl5pPr indent="-317500" lvl="4" marL="2286000">
              <a:lnSpc>
                <a:spcPct val="115000"/>
              </a:lnSpc>
              <a:spcBef>
                <a:spcPts val="1600"/>
              </a:spcBef>
              <a:spcAft>
                <a:spcPts val="0"/>
              </a:spcAft>
              <a:buSzPts val="1400"/>
              <a:buChar char="○"/>
              <a:defRPr/>
            </a:lvl5pPr>
            <a:lvl6pPr indent="-317500" lvl="5" marL="2743200">
              <a:lnSpc>
                <a:spcPct val="115000"/>
              </a:lnSpc>
              <a:spcBef>
                <a:spcPts val="1600"/>
              </a:spcBef>
              <a:spcAft>
                <a:spcPts val="0"/>
              </a:spcAft>
              <a:buSzPts val="1400"/>
              <a:buChar char="■"/>
              <a:defRPr/>
            </a:lvl6pPr>
            <a:lvl7pPr indent="-317500" lvl="6" marL="3200400">
              <a:lnSpc>
                <a:spcPct val="115000"/>
              </a:lnSpc>
              <a:spcBef>
                <a:spcPts val="1600"/>
              </a:spcBef>
              <a:spcAft>
                <a:spcPts val="0"/>
              </a:spcAft>
              <a:buSzPts val="1400"/>
              <a:buChar char="●"/>
              <a:defRPr/>
            </a:lvl7pPr>
            <a:lvl8pPr indent="-317500" lvl="7" marL="3657600">
              <a:lnSpc>
                <a:spcPct val="115000"/>
              </a:lnSpc>
              <a:spcBef>
                <a:spcPts val="1600"/>
              </a:spcBef>
              <a:spcAft>
                <a:spcPts val="0"/>
              </a:spcAft>
              <a:buSzPts val="1400"/>
              <a:buChar char="○"/>
              <a:defRPr/>
            </a:lvl8pPr>
            <a:lvl9pPr indent="-317500" lvl="8" marL="4114800">
              <a:lnSpc>
                <a:spcPct val="115000"/>
              </a:lnSpc>
              <a:spcBef>
                <a:spcPts val="1600"/>
              </a:spcBef>
              <a:spcAft>
                <a:spcPts val="1600"/>
              </a:spcAft>
              <a:buSzPts val="1400"/>
              <a:buChar char="■"/>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https://serialmentor.com/dataviz/index.html"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3.png"/><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8.png"/><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7.png"/><Relationship Id="rId4" Type="http://schemas.openxmlformats.org/officeDocument/2006/relationships/image" Target="../media/image1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2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2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hyperlink" Target="https://serialmentor.com/dataviz/index.html" TargetMode="External"/><Relationship Id="rId4" Type="http://schemas.openxmlformats.org/officeDocument/2006/relationships/hyperlink" Target="https://www.data-to-viz.com/"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hyperlink" Target="https://github.com/EricElmoznino/lighthouse_visualization_tutorial"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hyperlink" Target="https://clauswilke.com/dataviz/directory-of-visualizations.html"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hyperlink" Target="https://serialmentor.com/dataviz/directory-of-visualizations.html"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5.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W03D1</a:t>
            </a:r>
            <a:endParaRPr/>
          </a:p>
        </p:txBody>
      </p:sp>
      <p:sp>
        <p:nvSpPr>
          <p:cNvPr id="55" name="Google Shape;55;p13"/>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Data Visualization</a:t>
            </a:r>
            <a:endParaRPr/>
          </a:p>
        </p:txBody>
      </p:sp>
      <p:sp>
        <p:nvSpPr>
          <p:cNvPr id="56" name="Google Shape;56;p13"/>
          <p:cNvSpPr txBox="1"/>
          <p:nvPr/>
        </p:nvSpPr>
        <p:spPr>
          <a:xfrm>
            <a:off x="1903650" y="4387275"/>
            <a:ext cx="5336700" cy="530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Instructor: Eithar Elbasheer</a:t>
            </a:r>
            <a:endParaRPr/>
          </a:p>
          <a:p>
            <a:pPr indent="0" lvl="0" marL="0" rtl="0" algn="ctr">
              <a:spcBef>
                <a:spcPts val="0"/>
              </a:spcBef>
              <a:spcAft>
                <a:spcPts val="0"/>
              </a:spcAft>
              <a:buNone/>
            </a:pPr>
            <a:r>
              <a:rPr lang="en"/>
              <a:t>Slides Credit: Eric Elmoznino</a:t>
            </a:r>
            <a:endParaRPr/>
          </a:p>
          <a:p>
            <a:pPr indent="0" lvl="0" marL="0" rtl="0" algn="ctr">
              <a:spcBef>
                <a:spcPts val="0"/>
              </a:spcBef>
              <a:spcAft>
                <a:spcPts val="0"/>
              </a:spcAft>
              <a:buNone/>
            </a:pPr>
            <a:r>
              <a:rPr i="1" lang="en"/>
              <a:t>Adapted from material in </a:t>
            </a:r>
            <a:r>
              <a:rPr i="1" lang="en" u="sng">
                <a:solidFill>
                  <a:schemeClr val="hlink"/>
                </a:solidFill>
                <a:hlinkClick r:id="rId3"/>
              </a:rPr>
              <a:t>Fundamentals of Data Visualization</a:t>
            </a:r>
            <a:endParaRPr i="1"/>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2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Types of visualizations: multi-panel figures</a:t>
            </a:r>
            <a:endParaRPr/>
          </a:p>
        </p:txBody>
      </p:sp>
      <p:pic>
        <p:nvPicPr>
          <p:cNvPr id="117" name="Google Shape;117;p22"/>
          <p:cNvPicPr preferRelativeResize="0"/>
          <p:nvPr/>
        </p:nvPicPr>
        <p:blipFill>
          <a:blip r:embed="rId3">
            <a:alphaModFix/>
          </a:blip>
          <a:stretch>
            <a:fillRect/>
          </a:stretch>
        </p:blipFill>
        <p:spPr>
          <a:xfrm>
            <a:off x="2183100" y="1162850"/>
            <a:ext cx="4777804" cy="382097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2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Design principles</a:t>
            </a:r>
            <a:endParaRPr/>
          </a:p>
        </p:txBody>
      </p:sp>
      <p:sp>
        <p:nvSpPr>
          <p:cNvPr id="123" name="Google Shape;123;p2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AutoNum type="arabicPeriod"/>
            </a:pPr>
            <a:r>
              <a:rPr lang="en"/>
              <a:t>Principle of proportional ink</a:t>
            </a:r>
            <a:endParaRPr/>
          </a:p>
          <a:p>
            <a:pPr indent="-342900" lvl="0" marL="457200" rtl="0" algn="l">
              <a:spcBef>
                <a:spcPts val="0"/>
              </a:spcBef>
              <a:spcAft>
                <a:spcPts val="0"/>
              </a:spcAft>
              <a:buSzPts val="1800"/>
              <a:buAutoNum type="arabicPeriod"/>
            </a:pPr>
            <a:r>
              <a:rPr lang="en"/>
              <a:t>Picking colours that have meaning</a:t>
            </a:r>
            <a:endParaRPr/>
          </a:p>
          <a:p>
            <a:pPr indent="-342900" lvl="0" marL="457200" rtl="0" algn="l">
              <a:spcBef>
                <a:spcPts val="0"/>
              </a:spcBef>
              <a:spcAft>
                <a:spcPts val="0"/>
              </a:spcAft>
              <a:buSzPts val="1800"/>
              <a:buAutoNum type="arabicPeriod"/>
            </a:pPr>
            <a:r>
              <a:rPr lang="en"/>
              <a:t>Use encodings to your advantage</a:t>
            </a:r>
            <a:endParaRPr/>
          </a:p>
          <a:p>
            <a:pPr indent="-342900" lvl="0" marL="457200" rtl="0" algn="l">
              <a:spcBef>
                <a:spcPts val="0"/>
              </a:spcBef>
              <a:spcAft>
                <a:spcPts val="0"/>
              </a:spcAft>
              <a:buSzPts val="1800"/>
              <a:buAutoNum type="arabicPeriod"/>
            </a:pPr>
            <a:r>
              <a:rPr lang="en"/>
              <a:t>Label clearly</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2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 The principle of proportional ink </a:t>
            </a:r>
            <a:endParaRPr/>
          </a:p>
        </p:txBody>
      </p:sp>
      <p:sp>
        <p:nvSpPr>
          <p:cNvPr id="129" name="Google Shape;129;p24"/>
          <p:cNvSpPr txBox="1"/>
          <p:nvPr>
            <p:ph idx="1" type="body"/>
          </p:nvPr>
        </p:nvSpPr>
        <p:spPr>
          <a:xfrm>
            <a:off x="311700" y="2138875"/>
            <a:ext cx="8520600" cy="1113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 sz="2100"/>
              <a:t>The principle of proportional ink</a:t>
            </a:r>
            <a:r>
              <a:rPr lang="en" sz="2100"/>
              <a:t>: The sizes of shaded areas in a visualization need to be proportional to the data values they represent.</a:t>
            </a:r>
            <a:endParaRPr sz="21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 The principle of proportional ink </a:t>
            </a:r>
            <a:endParaRPr/>
          </a:p>
        </p:txBody>
      </p:sp>
      <p:pic>
        <p:nvPicPr>
          <p:cNvPr id="135" name="Google Shape;135;p25"/>
          <p:cNvPicPr preferRelativeResize="0"/>
          <p:nvPr/>
        </p:nvPicPr>
        <p:blipFill>
          <a:blip r:embed="rId3">
            <a:alphaModFix/>
          </a:blip>
          <a:stretch>
            <a:fillRect/>
          </a:stretch>
        </p:blipFill>
        <p:spPr>
          <a:xfrm>
            <a:off x="2705750" y="1551225"/>
            <a:ext cx="3732500" cy="345442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 The principle of proportional ink </a:t>
            </a:r>
            <a:endParaRPr/>
          </a:p>
        </p:txBody>
      </p:sp>
      <p:pic>
        <p:nvPicPr>
          <p:cNvPr id="141" name="Google Shape;141;p26"/>
          <p:cNvPicPr preferRelativeResize="0"/>
          <p:nvPr/>
        </p:nvPicPr>
        <p:blipFill>
          <a:blip r:embed="rId3">
            <a:alphaModFix/>
          </a:blip>
          <a:stretch>
            <a:fillRect/>
          </a:stretch>
        </p:blipFill>
        <p:spPr>
          <a:xfrm>
            <a:off x="414300" y="1862425"/>
            <a:ext cx="4385575" cy="2706725"/>
          </a:xfrm>
          <a:prstGeom prst="rect">
            <a:avLst/>
          </a:prstGeom>
          <a:noFill/>
          <a:ln>
            <a:noFill/>
          </a:ln>
        </p:spPr>
      </p:pic>
      <p:pic>
        <p:nvPicPr>
          <p:cNvPr id="142" name="Google Shape;142;p26"/>
          <p:cNvPicPr preferRelativeResize="0"/>
          <p:nvPr/>
        </p:nvPicPr>
        <p:blipFill>
          <a:blip r:embed="rId4">
            <a:alphaModFix/>
          </a:blip>
          <a:stretch>
            <a:fillRect/>
          </a:stretch>
        </p:blipFill>
        <p:spPr>
          <a:xfrm>
            <a:off x="4864975" y="1968800"/>
            <a:ext cx="4039324" cy="2493977"/>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2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2. Using colour </a:t>
            </a:r>
            <a:endParaRPr/>
          </a:p>
        </p:txBody>
      </p:sp>
      <p:pic>
        <p:nvPicPr>
          <p:cNvPr id="148" name="Google Shape;148;p27"/>
          <p:cNvPicPr preferRelativeResize="0"/>
          <p:nvPr/>
        </p:nvPicPr>
        <p:blipFill>
          <a:blip r:embed="rId3">
            <a:alphaModFix/>
          </a:blip>
          <a:stretch>
            <a:fillRect/>
          </a:stretch>
        </p:blipFill>
        <p:spPr>
          <a:xfrm>
            <a:off x="4939802" y="445028"/>
            <a:ext cx="3846750" cy="4614750"/>
          </a:xfrm>
          <a:prstGeom prst="rect">
            <a:avLst/>
          </a:prstGeom>
          <a:noFill/>
          <a:ln>
            <a:noFill/>
          </a:ln>
        </p:spPr>
      </p:pic>
      <p:sp>
        <p:nvSpPr>
          <p:cNvPr id="149" name="Google Shape;149;p27"/>
          <p:cNvSpPr txBox="1"/>
          <p:nvPr/>
        </p:nvSpPr>
        <p:spPr>
          <a:xfrm>
            <a:off x="771150" y="2422575"/>
            <a:ext cx="3222900" cy="98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t>Using color to represent discrete items or groups that don't have an intrinsic order</a:t>
            </a:r>
            <a:endParaRPr sz="16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2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2. Using colour </a:t>
            </a:r>
            <a:endParaRPr/>
          </a:p>
        </p:txBody>
      </p:sp>
      <p:sp>
        <p:nvSpPr>
          <p:cNvPr id="155" name="Google Shape;155;p28"/>
          <p:cNvSpPr txBox="1"/>
          <p:nvPr/>
        </p:nvSpPr>
        <p:spPr>
          <a:xfrm>
            <a:off x="771150" y="2422575"/>
            <a:ext cx="3222900" cy="98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t>Using color to represent data values on a sequential scale</a:t>
            </a:r>
            <a:endParaRPr sz="1600"/>
          </a:p>
        </p:txBody>
      </p:sp>
      <p:pic>
        <p:nvPicPr>
          <p:cNvPr id="156" name="Google Shape;156;p28"/>
          <p:cNvPicPr preferRelativeResize="0"/>
          <p:nvPr/>
        </p:nvPicPr>
        <p:blipFill>
          <a:blip r:embed="rId3">
            <a:alphaModFix/>
          </a:blip>
          <a:stretch>
            <a:fillRect/>
          </a:stretch>
        </p:blipFill>
        <p:spPr>
          <a:xfrm>
            <a:off x="3849200" y="756601"/>
            <a:ext cx="5193325" cy="389500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pic>
        <p:nvPicPr>
          <p:cNvPr id="161" name="Google Shape;161;p29"/>
          <p:cNvPicPr preferRelativeResize="0"/>
          <p:nvPr/>
        </p:nvPicPr>
        <p:blipFill>
          <a:blip r:embed="rId3">
            <a:alphaModFix/>
          </a:blip>
          <a:stretch>
            <a:fillRect/>
          </a:stretch>
        </p:blipFill>
        <p:spPr>
          <a:xfrm>
            <a:off x="3638975" y="756600"/>
            <a:ext cx="5193325" cy="3894998"/>
          </a:xfrm>
          <a:prstGeom prst="rect">
            <a:avLst/>
          </a:prstGeom>
          <a:noFill/>
          <a:ln>
            <a:noFill/>
          </a:ln>
        </p:spPr>
      </p:pic>
      <p:sp>
        <p:nvSpPr>
          <p:cNvPr id="162" name="Google Shape;162;p2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2. Using colour </a:t>
            </a:r>
            <a:endParaRPr/>
          </a:p>
        </p:txBody>
      </p:sp>
      <p:sp>
        <p:nvSpPr>
          <p:cNvPr id="163" name="Google Shape;163;p29"/>
          <p:cNvSpPr txBox="1"/>
          <p:nvPr/>
        </p:nvSpPr>
        <p:spPr>
          <a:xfrm>
            <a:off x="771150" y="2422575"/>
            <a:ext cx="3222900" cy="98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t>Using color to represent data values on a divergent scale</a:t>
            </a:r>
            <a:endParaRPr sz="16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3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2. Using colour </a:t>
            </a:r>
            <a:endParaRPr/>
          </a:p>
        </p:txBody>
      </p:sp>
      <p:sp>
        <p:nvSpPr>
          <p:cNvPr id="169" name="Google Shape;169;p30"/>
          <p:cNvSpPr txBox="1"/>
          <p:nvPr/>
        </p:nvSpPr>
        <p:spPr>
          <a:xfrm>
            <a:off x="771150" y="2422575"/>
            <a:ext cx="3222900" cy="98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t>Using color to highlight a particular group</a:t>
            </a:r>
            <a:endParaRPr sz="1600"/>
          </a:p>
        </p:txBody>
      </p:sp>
      <p:pic>
        <p:nvPicPr>
          <p:cNvPr id="170" name="Google Shape;170;p30"/>
          <p:cNvPicPr preferRelativeResize="0"/>
          <p:nvPr/>
        </p:nvPicPr>
        <p:blipFill>
          <a:blip r:embed="rId3">
            <a:alphaModFix/>
          </a:blip>
          <a:stretch>
            <a:fillRect/>
          </a:stretch>
        </p:blipFill>
        <p:spPr>
          <a:xfrm>
            <a:off x="3994050" y="1418488"/>
            <a:ext cx="4845151" cy="299036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3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2. Using colour </a:t>
            </a:r>
            <a:endParaRPr/>
          </a:p>
        </p:txBody>
      </p:sp>
      <p:pic>
        <p:nvPicPr>
          <p:cNvPr id="176" name="Google Shape;176;p31"/>
          <p:cNvPicPr preferRelativeResize="0"/>
          <p:nvPr/>
        </p:nvPicPr>
        <p:blipFill>
          <a:blip r:embed="rId3">
            <a:alphaModFix/>
          </a:blip>
          <a:stretch>
            <a:fillRect/>
          </a:stretch>
        </p:blipFill>
        <p:spPr>
          <a:xfrm>
            <a:off x="4845225" y="210538"/>
            <a:ext cx="3823076" cy="47224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 name="Shape 60"/>
        <p:cNvGrpSpPr/>
        <p:nvPr/>
      </p:nvGrpSpPr>
      <p:grpSpPr>
        <a:xfrm>
          <a:off x="0" y="0"/>
          <a:ext cx="0" cy="0"/>
          <a:chOff x="0" y="0"/>
          <a:chExt cx="0" cy="0"/>
        </a:xfrm>
      </p:grpSpPr>
      <p:sp>
        <p:nvSpPr>
          <p:cNvPr id="61" name="Google Shape;61;p1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Outline for today</a:t>
            </a:r>
            <a:endParaRPr/>
          </a:p>
        </p:txBody>
      </p:sp>
      <p:sp>
        <p:nvSpPr>
          <p:cNvPr id="62" name="Google Shape;62;p1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Motivation</a:t>
            </a:r>
            <a:endParaRPr/>
          </a:p>
          <a:p>
            <a:pPr indent="-342900" lvl="0" marL="457200" rtl="0" algn="l">
              <a:spcBef>
                <a:spcPts val="0"/>
              </a:spcBef>
              <a:spcAft>
                <a:spcPts val="0"/>
              </a:spcAft>
              <a:buSzPts val="1800"/>
              <a:buChar char="-"/>
            </a:pPr>
            <a:r>
              <a:rPr lang="en"/>
              <a:t>Types of visualizations</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Break</a:t>
            </a:r>
            <a:endParaRPr/>
          </a:p>
          <a:p>
            <a:pPr indent="-342900" lvl="0" marL="457200" rtl="0" algn="l">
              <a:spcBef>
                <a:spcPts val="0"/>
              </a:spcBef>
              <a:spcAft>
                <a:spcPts val="0"/>
              </a:spcAft>
              <a:buSzPts val="1800"/>
              <a:buChar char="-"/>
            </a:pPr>
            <a:r>
              <a:rPr lang="en"/>
              <a:t>Design principles and graph critique</a:t>
            </a:r>
            <a:endParaRPr/>
          </a:p>
          <a:p>
            <a:pPr indent="-342900" lvl="0" marL="457200" rtl="0" algn="l">
              <a:spcBef>
                <a:spcPts val="0"/>
              </a:spcBef>
              <a:spcAft>
                <a:spcPts val="0"/>
              </a:spcAft>
              <a:buSzPts val="1800"/>
              <a:buChar char="-"/>
            </a:pPr>
            <a:r>
              <a:rPr lang="en"/>
              <a:t>Matplotlib and Seaborn demo</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3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2. Using colour </a:t>
            </a:r>
            <a:endParaRPr/>
          </a:p>
        </p:txBody>
      </p:sp>
      <p:pic>
        <p:nvPicPr>
          <p:cNvPr id="182" name="Google Shape;182;p32"/>
          <p:cNvPicPr preferRelativeResize="0"/>
          <p:nvPr/>
        </p:nvPicPr>
        <p:blipFill>
          <a:blip r:embed="rId3">
            <a:alphaModFix/>
          </a:blip>
          <a:stretch>
            <a:fillRect/>
          </a:stretch>
        </p:blipFill>
        <p:spPr>
          <a:xfrm>
            <a:off x="4845225" y="210538"/>
            <a:ext cx="3823076" cy="4722425"/>
          </a:xfrm>
          <a:prstGeom prst="rect">
            <a:avLst/>
          </a:prstGeom>
          <a:noFill/>
          <a:ln>
            <a:noFill/>
          </a:ln>
        </p:spPr>
      </p:pic>
      <p:pic>
        <p:nvPicPr>
          <p:cNvPr id="183" name="Google Shape;183;p32"/>
          <p:cNvPicPr preferRelativeResize="0"/>
          <p:nvPr/>
        </p:nvPicPr>
        <p:blipFill>
          <a:blip r:embed="rId4">
            <a:alphaModFix/>
          </a:blip>
          <a:stretch>
            <a:fillRect/>
          </a:stretch>
        </p:blipFill>
        <p:spPr>
          <a:xfrm>
            <a:off x="225150" y="1840600"/>
            <a:ext cx="4379549" cy="2706726"/>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3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2. Using colour </a:t>
            </a:r>
            <a:endParaRPr/>
          </a:p>
        </p:txBody>
      </p:sp>
      <p:pic>
        <p:nvPicPr>
          <p:cNvPr id="189" name="Google Shape;189;p33"/>
          <p:cNvPicPr preferRelativeResize="0"/>
          <p:nvPr/>
        </p:nvPicPr>
        <p:blipFill>
          <a:blip r:embed="rId3">
            <a:alphaModFix/>
          </a:blip>
          <a:stretch>
            <a:fillRect/>
          </a:stretch>
        </p:blipFill>
        <p:spPr>
          <a:xfrm>
            <a:off x="3414300" y="835475"/>
            <a:ext cx="5094634" cy="38209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3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3. Using encodings </a:t>
            </a:r>
            <a:endParaRPr/>
          </a:p>
        </p:txBody>
      </p:sp>
      <p:sp>
        <p:nvSpPr>
          <p:cNvPr id="195" name="Google Shape;195;p34"/>
          <p:cNvSpPr txBox="1"/>
          <p:nvPr/>
        </p:nvSpPr>
        <p:spPr>
          <a:xfrm>
            <a:off x="378300" y="2386200"/>
            <a:ext cx="2538900" cy="98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t>Pick the right encoding for your purpose</a:t>
            </a:r>
            <a:endParaRPr sz="1600"/>
          </a:p>
        </p:txBody>
      </p:sp>
      <p:pic>
        <p:nvPicPr>
          <p:cNvPr id="196" name="Google Shape;196;p34"/>
          <p:cNvPicPr preferRelativeResize="0"/>
          <p:nvPr/>
        </p:nvPicPr>
        <p:blipFill>
          <a:blip r:embed="rId3">
            <a:alphaModFix/>
          </a:blip>
          <a:stretch>
            <a:fillRect/>
          </a:stretch>
        </p:blipFill>
        <p:spPr>
          <a:xfrm>
            <a:off x="3742101" y="595375"/>
            <a:ext cx="5090201" cy="4257126"/>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3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3. Using encodings </a:t>
            </a:r>
            <a:endParaRPr/>
          </a:p>
        </p:txBody>
      </p:sp>
      <p:pic>
        <p:nvPicPr>
          <p:cNvPr id="202" name="Google Shape;202;p35"/>
          <p:cNvPicPr preferRelativeResize="0"/>
          <p:nvPr/>
        </p:nvPicPr>
        <p:blipFill>
          <a:blip r:embed="rId3">
            <a:alphaModFix/>
          </a:blip>
          <a:stretch>
            <a:fillRect/>
          </a:stretch>
        </p:blipFill>
        <p:spPr>
          <a:xfrm>
            <a:off x="1942000" y="1702401"/>
            <a:ext cx="5260000" cy="3246399"/>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pic>
        <p:nvPicPr>
          <p:cNvPr id="207" name="Google Shape;207;p36"/>
          <p:cNvPicPr preferRelativeResize="0"/>
          <p:nvPr/>
        </p:nvPicPr>
        <p:blipFill>
          <a:blip r:embed="rId3">
            <a:alphaModFix/>
          </a:blip>
          <a:stretch>
            <a:fillRect/>
          </a:stretch>
        </p:blipFill>
        <p:spPr>
          <a:xfrm>
            <a:off x="1942000" y="1702400"/>
            <a:ext cx="5259989" cy="3246399"/>
          </a:xfrm>
          <a:prstGeom prst="rect">
            <a:avLst/>
          </a:prstGeom>
          <a:noFill/>
          <a:ln>
            <a:noFill/>
          </a:ln>
        </p:spPr>
      </p:pic>
      <p:sp>
        <p:nvSpPr>
          <p:cNvPr id="208" name="Google Shape;208;p3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3. Using encodings </a:t>
            </a:r>
            <a:endParaRPr/>
          </a:p>
        </p:txBody>
      </p:sp>
      <p:sp>
        <p:nvSpPr>
          <p:cNvPr id="209" name="Google Shape;209;p36"/>
          <p:cNvSpPr txBox="1"/>
          <p:nvPr/>
        </p:nvSpPr>
        <p:spPr>
          <a:xfrm>
            <a:off x="6409350" y="676550"/>
            <a:ext cx="2538900" cy="98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t>Redundant coding:</a:t>
            </a:r>
            <a:endParaRPr sz="1600"/>
          </a:p>
          <a:p>
            <a:pPr indent="-317500" lvl="0" marL="457200" rtl="0" algn="l">
              <a:spcBef>
                <a:spcPts val="0"/>
              </a:spcBef>
              <a:spcAft>
                <a:spcPts val="0"/>
              </a:spcAft>
              <a:buSzPts val="1400"/>
              <a:buChar char="-"/>
            </a:pPr>
            <a:r>
              <a:rPr lang="en"/>
              <a:t>In cases of clutter</a:t>
            </a:r>
            <a:endParaRPr/>
          </a:p>
          <a:p>
            <a:pPr indent="-317500" lvl="0" marL="457200" rtl="0" algn="l">
              <a:spcBef>
                <a:spcPts val="0"/>
              </a:spcBef>
              <a:spcAft>
                <a:spcPts val="0"/>
              </a:spcAft>
              <a:buSzPts val="1400"/>
              <a:buChar char="-"/>
            </a:pPr>
            <a:r>
              <a:rPr lang="en"/>
              <a:t>Color-vision </a:t>
            </a:r>
            <a:r>
              <a:rPr lang="en"/>
              <a:t>deficiency</a:t>
            </a:r>
            <a:endParaRPr/>
          </a:p>
          <a:p>
            <a:pPr indent="-317500" lvl="0" marL="457200" rtl="0" algn="l">
              <a:spcBef>
                <a:spcPts val="0"/>
              </a:spcBef>
              <a:spcAft>
                <a:spcPts val="0"/>
              </a:spcAft>
              <a:buSzPts val="1400"/>
              <a:buChar char="-"/>
            </a:pPr>
            <a:r>
              <a:rPr lang="en"/>
              <a:t>Grayscale (printing)</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3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3. Using encodings </a:t>
            </a:r>
            <a:endParaRPr/>
          </a:p>
        </p:txBody>
      </p:sp>
      <p:pic>
        <p:nvPicPr>
          <p:cNvPr id="215" name="Google Shape;215;p37"/>
          <p:cNvPicPr preferRelativeResize="0"/>
          <p:nvPr/>
        </p:nvPicPr>
        <p:blipFill>
          <a:blip r:embed="rId3">
            <a:alphaModFix/>
          </a:blip>
          <a:stretch>
            <a:fillRect/>
          </a:stretch>
        </p:blipFill>
        <p:spPr>
          <a:xfrm>
            <a:off x="137850" y="2211300"/>
            <a:ext cx="3952849" cy="2439651"/>
          </a:xfrm>
          <a:prstGeom prst="rect">
            <a:avLst/>
          </a:prstGeom>
          <a:noFill/>
          <a:ln>
            <a:noFill/>
          </a:ln>
        </p:spPr>
      </p:pic>
      <p:pic>
        <p:nvPicPr>
          <p:cNvPr id="216" name="Google Shape;216;p37"/>
          <p:cNvPicPr preferRelativeResize="0"/>
          <p:nvPr/>
        </p:nvPicPr>
        <p:blipFill>
          <a:blip r:embed="rId4">
            <a:alphaModFix/>
          </a:blip>
          <a:stretch>
            <a:fillRect/>
          </a:stretch>
        </p:blipFill>
        <p:spPr>
          <a:xfrm>
            <a:off x="4784100" y="2211300"/>
            <a:ext cx="3952849" cy="2439644"/>
          </a:xfrm>
          <a:prstGeom prst="rect">
            <a:avLst/>
          </a:prstGeom>
          <a:noFill/>
          <a:ln>
            <a:noFill/>
          </a:ln>
        </p:spPr>
      </p:pic>
      <p:sp>
        <p:nvSpPr>
          <p:cNvPr id="217" name="Google Shape;217;p37"/>
          <p:cNvSpPr txBox="1"/>
          <p:nvPr/>
        </p:nvSpPr>
        <p:spPr>
          <a:xfrm>
            <a:off x="6409350" y="676550"/>
            <a:ext cx="2538900" cy="98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t>Redundant coding:</a:t>
            </a:r>
            <a:endParaRPr sz="1600"/>
          </a:p>
          <a:p>
            <a:pPr indent="-317500" lvl="0" marL="457200" rtl="0" algn="l">
              <a:spcBef>
                <a:spcPts val="0"/>
              </a:spcBef>
              <a:spcAft>
                <a:spcPts val="0"/>
              </a:spcAft>
              <a:buSzPts val="1400"/>
              <a:buChar char="-"/>
            </a:pPr>
            <a:r>
              <a:rPr lang="en"/>
              <a:t>In cases of clutter</a:t>
            </a:r>
            <a:endParaRPr/>
          </a:p>
          <a:p>
            <a:pPr indent="-317500" lvl="0" marL="457200" rtl="0" algn="l">
              <a:spcBef>
                <a:spcPts val="0"/>
              </a:spcBef>
              <a:spcAft>
                <a:spcPts val="0"/>
              </a:spcAft>
              <a:buSzPts val="1400"/>
              <a:buChar char="-"/>
            </a:pPr>
            <a:r>
              <a:rPr lang="en"/>
              <a:t>Color-vision deficiency</a:t>
            </a:r>
            <a:endParaRPr/>
          </a:p>
          <a:p>
            <a:pPr indent="-317500" lvl="0" marL="457200" rtl="0" algn="l">
              <a:spcBef>
                <a:spcPts val="0"/>
              </a:spcBef>
              <a:spcAft>
                <a:spcPts val="0"/>
              </a:spcAft>
              <a:buSzPts val="1400"/>
              <a:buChar char="-"/>
            </a:pPr>
            <a:r>
              <a:rPr lang="en"/>
              <a:t>Grayscale (printing)</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3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4. Label clearly</a:t>
            </a:r>
            <a:endParaRPr/>
          </a:p>
        </p:txBody>
      </p:sp>
      <p:pic>
        <p:nvPicPr>
          <p:cNvPr id="223" name="Google Shape;223;p38"/>
          <p:cNvPicPr preferRelativeResize="0"/>
          <p:nvPr/>
        </p:nvPicPr>
        <p:blipFill>
          <a:blip r:embed="rId3">
            <a:alphaModFix/>
          </a:blip>
          <a:stretch>
            <a:fillRect/>
          </a:stretch>
        </p:blipFill>
        <p:spPr>
          <a:xfrm>
            <a:off x="3317075" y="1104650"/>
            <a:ext cx="5462520" cy="3820975"/>
          </a:xfrm>
          <a:prstGeom prst="rect">
            <a:avLst/>
          </a:prstGeom>
          <a:noFill/>
          <a:ln>
            <a:noFill/>
          </a:ln>
        </p:spPr>
      </p:pic>
      <p:sp>
        <p:nvSpPr>
          <p:cNvPr id="224" name="Google Shape;224;p38"/>
          <p:cNvSpPr txBox="1"/>
          <p:nvPr/>
        </p:nvSpPr>
        <p:spPr>
          <a:xfrm>
            <a:off x="205913" y="2262600"/>
            <a:ext cx="2809200" cy="61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t>What does this figure show?</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pic>
        <p:nvPicPr>
          <p:cNvPr id="229" name="Google Shape;229;p39"/>
          <p:cNvPicPr preferRelativeResize="0"/>
          <p:nvPr/>
        </p:nvPicPr>
        <p:blipFill>
          <a:blip r:embed="rId3">
            <a:alphaModFix/>
          </a:blip>
          <a:stretch>
            <a:fillRect/>
          </a:stretch>
        </p:blipFill>
        <p:spPr>
          <a:xfrm>
            <a:off x="3548800" y="496200"/>
            <a:ext cx="5443226" cy="4534051"/>
          </a:xfrm>
          <a:prstGeom prst="rect">
            <a:avLst/>
          </a:prstGeom>
          <a:noFill/>
          <a:ln>
            <a:noFill/>
          </a:ln>
        </p:spPr>
      </p:pic>
      <p:sp>
        <p:nvSpPr>
          <p:cNvPr id="230" name="Google Shape;230;p3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4. Label clearly</a:t>
            </a:r>
            <a:endParaRPr/>
          </a:p>
        </p:txBody>
      </p:sp>
      <p:sp>
        <p:nvSpPr>
          <p:cNvPr id="231" name="Google Shape;231;p39"/>
          <p:cNvSpPr txBox="1"/>
          <p:nvPr/>
        </p:nvSpPr>
        <p:spPr>
          <a:xfrm>
            <a:off x="205925" y="2262600"/>
            <a:ext cx="2809200" cy="149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t>What does this figure show?</a:t>
            </a:r>
            <a:br>
              <a:rPr lang="en" sz="1600"/>
            </a:br>
            <a:br>
              <a:rPr lang="en" sz="1600"/>
            </a:br>
            <a:r>
              <a:rPr lang="en" sz="1600"/>
              <a:t>A title can help give context</a:t>
            </a:r>
            <a:endParaRPr sz="1600"/>
          </a:p>
          <a:p>
            <a:pPr indent="0" lvl="0" marL="0" rtl="0" algn="l">
              <a:spcBef>
                <a:spcPts val="0"/>
              </a:spcBef>
              <a:spcAft>
                <a:spcPts val="0"/>
              </a:spcAft>
              <a:buNone/>
            </a:pPr>
            <a:r>
              <a:rPr lang="en" sz="1600"/>
              <a:t>(especially when there is no figure caption).</a:t>
            </a:r>
            <a:endParaRPr sz="16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4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4. Label clearly</a:t>
            </a:r>
            <a:endParaRPr/>
          </a:p>
        </p:txBody>
      </p:sp>
      <p:pic>
        <p:nvPicPr>
          <p:cNvPr id="237" name="Google Shape;237;p40"/>
          <p:cNvPicPr preferRelativeResize="0"/>
          <p:nvPr/>
        </p:nvPicPr>
        <p:blipFill>
          <a:blip r:embed="rId3">
            <a:alphaModFix/>
          </a:blip>
          <a:stretch>
            <a:fillRect/>
          </a:stretch>
        </p:blipFill>
        <p:spPr>
          <a:xfrm>
            <a:off x="1659963" y="1453850"/>
            <a:ext cx="5824074" cy="3594546"/>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pic>
        <p:nvPicPr>
          <p:cNvPr id="242" name="Google Shape;242;p41"/>
          <p:cNvPicPr preferRelativeResize="0"/>
          <p:nvPr/>
        </p:nvPicPr>
        <p:blipFill>
          <a:blip r:embed="rId3">
            <a:alphaModFix/>
          </a:blip>
          <a:stretch>
            <a:fillRect/>
          </a:stretch>
        </p:blipFill>
        <p:spPr>
          <a:xfrm>
            <a:off x="1659973" y="1453850"/>
            <a:ext cx="5824066" cy="3594549"/>
          </a:xfrm>
          <a:prstGeom prst="rect">
            <a:avLst/>
          </a:prstGeom>
          <a:noFill/>
          <a:ln>
            <a:noFill/>
          </a:ln>
        </p:spPr>
      </p:pic>
      <p:sp>
        <p:nvSpPr>
          <p:cNvPr id="243" name="Google Shape;243;p4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4. Label clearly</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p1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Motivation: why not just numbers?</a:t>
            </a:r>
            <a:endParaRPr/>
          </a:p>
        </p:txBody>
      </p:sp>
      <p:sp>
        <p:nvSpPr>
          <p:cNvPr id="68" name="Google Shape;68;p15"/>
          <p:cNvSpPr txBox="1"/>
          <p:nvPr>
            <p:ph idx="1" type="body"/>
          </p:nvPr>
        </p:nvSpPr>
        <p:spPr>
          <a:xfrm>
            <a:off x="311700" y="1152475"/>
            <a:ext cx="50355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Humans have evolved with excellent vision</a:t>
            </a:r>
            <a:endParaRPr/>
          </a:p>
          <a:p>
            <a:pPr indent="-317500" lvl="1" marL="914400" rtl="0" algn="l">
              <a:spcBef>
                <a:spcPts val="0"/>
              </a:spcBef>
              <a:spcAft>
                <a:spcPts val="0"/>
              </a:spcAft>
              <a:buSzPts val="1400"/>
              <a:buChar char="-"/>
            </a:pPr>
            <a:r>
              <a:rPr lang="en"/>
              <a:t>Size and proportion</a:t>
            </a:r>
            <a:endParaRPr/>
          </a:p>
          <a:p>
            <a:pPr indent="-317500" lvl="1" marL="914400" rtl="0" algn="l">
              <a:spcBef>
                <a:spcPts val="0"/>
              </a:spcBef>
              <a:spcAft>
                <a:spcPts val="0"/>
              </a:spcAft>
              <a:buSzPts val="1400"/>
              <a:buChar char="-"/>
            </a:pPr>
            <a:r>
              <a:rPr lang="en"/>
              <a:t>Space and spatial relationships</a:t>
            </a:r>
            <a:endParaRPr/>
          </a:p>
          <a:p>
            <a:pPr indent="-317500" lvl="1" marL="914400" rtl="0" algn="l">
              <a:spcBef>
                <a:spcPts val="0"/>
              </a:spcBef>
              <a:spcAft>
                <a:spcPts val="0"/>
              </a:spcAft>
              <a:buSzPts val="1400"/>
              <a:buChar char="-"/>
            </a:pPr>
            <a:r>
              <a:rPr lang="en"/>
              <a:t>Colour</a:t>
            </a:r>
            <a:endParaRPr/>
          </a:p>
          <a:p>
            <a:pPr indent="-317500" lvl="1" marL="914400" rtl="0" algn="l">
              <a:spcBef>
                <a:spcPts val="0"/>
              </a:spcBef>
              <a:spcAft>
                <a:spcPts val="0"/>
              </a:spcAft>
              <a:buSzPts val="1400"/>
              <a:buChar char="-"/>
            </a:pPr>
            <a:r>
              <a:rPr lang="en"/>
              <a:t>Approximate quantity</a:t>
            </a:r>
            <a:endParaRPr/>
          </a:p>
          <a:p>
            <a:pPr indent="-342900" lvl="0" marL="457200" rtl="0" algn="l">
              <a:spcBef>
                <a:spcPts val="0"/>
              </a:spcBef>
              <a:spcAft>
                <a:spcPts val="0"/>
              </a:spcAft>
              <a:buSzPts val="1800"/>
              <a:buChar char="-"/>
            </a:pPr>
            <a:r>
              <a:rPr lang="en"/>
              <a:t>Humans </a:t>
            </a:r>
            <a:r>
              <a:rPr b="1" i="1" lang="en"/>
              <a:t>have not</a:t>
            </a:r>
            <a:r>
              <a:rPr lang="en"/>
              <a:t> evolved to read numbers or tables</a:t>
            </a:r>
            <a:endParaRPr/>
          </a:p>
          <a:p>
            <a:pPr indent="-342900" lvl="0" marL="457200" rtl="0" algn="l">
              <a:spcBef>
                <a:spcPts val="0"/>
              </a:spcBef>
              <a:spcAft>
                <a:spcPts val="0"/>
              </a:spcAft>
              <a:buSzPts val="1800"/>
              <a:buChar char="-"/>
            </a:pPr>
            <a:r>
              <a:rPr lang="en"/>
              <a:t>In scientific publications and presentations, most people only look at figures</a:t>
            </a:r>
            <a:endParaRPr/>
          </a:p>
        </p:txBody>
      </p:sp>
      <p:pic>
        <p:nvPicPr>
          <p:cNvPr id="69" name="Google Shape;69;p15"/>
          <p:cNvPicPr preferRelativeResize="0"/>
          <p:nvPr/>
        </p:nvPicPr>
        <p:blipFill>
          <a:blip r:embed="rId3">
            <a:alphaModFix/>
          </a:blip>
          <a:stretch>
            <a:fillRect/>
          </a:stretch>
        </p:blipFill>
        <p:spPr>
          <a:xfrm>
            <a:off x="5696400" y="1618725"/>
            <a:ext cx="3135899" cy="262267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pic>
        <p:nvPicPr>
          <p:cNvPr id="248" name="Google Shape;248;p42"/>
          <p:cNvPicPr preferRelativeResize="0"/>
          <p:nvPr/>
        </p:nvPicPr>
        <p:blipFill>
          <a:blip r:embed="rId3">
            <a:alphaModFix/>
          </a:blip>
          <a:stretch>
            <a:fillRect/>
          </a:stretch>
        </p:blipFill>
        <p:spPr>
          <a:xfrm>
            <a:off x="1659975" y="1453850"/>
            <a:ext cx="5824074" cy="3594556"/>
          </a:xfrm>
          <a:prstGeom prst="rect">
            <a:avLst/>
          </a:prstGeom>
          <a:noFill/>
          <a:ln>
            <a:noFill/>
          </a:ln>
        </p:spPr>
      </p:pic>
      <p:sp>
        <p:nvSpPr>
          <p:cNvPr id="249" name="Google Shape;249;p4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4. Label clearly</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4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more on data visualization</a:t>
            </a:r>
            <a:endParaRPr/>
          </a:p>
        </p:txBody>
      </p:sp>
      <p:sp>
        <p:nvSpPr>
          <p:cNvPr id="255" name="Google Shape;255;p4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lnSpc>
                <a:spcPct val="100000"/>
              </a:lnSpc>
              <a:spcBef>
                <a:spcPts val="0"/>
              </a:spcBef>
              <a:spcAft>
                <a:spcPts val="0"/>
              </a:spcAft>
              <a:buSzPts val="1800"/>
              <a:buChar char="-"/>
            </a:pPr>
            <a:r>
              <a:rPr i="1" lang="en" u="sng">
                <a:solidFill>
                  <a:schemeClr val="accent5"/>
                </a:solidFill>
                <a:hlinkClick r:id="rId3">
                  <a:extLst>
                    <a:ext uri="{A12FA001-AC4F-418D-AE19-62706E023703}">
                      <ahyp:hlinkClr val="tx"/>
                    </a:ext>
                  </a:extLst>
                </a:hlinkClick>
              </a:rPr>
              <a:t>Fundamentals of Data Visualization</a:t>
            </a:r>
            <a:endParaRPr/>
          </a:p>
          <a:p>
            <a:pPr indent="-342900" lvl="0" marL="457200" rtl="0" algn="l">
              <a:lnSpc>
                <a:spcPct val="100000"/>
              </a:lnSpc>
              <a:spcBef>
                <a:spcPts val="0"/>
              </a:spcBef>
              <a:spcAft>
                <a:spcPts val="0"/>
              </a:spcAft>
              <a:buSzPts val="1800"/>
              <a:buChar char="-"/>
            </a:pPr>
            <a:r>
              <a:rPr lang="en"/>
              <a:t>A </a:t>
            </a:r>
            <a:r>
              <a:rPr lang="en" u="sng">
                <a:solidFill>
                  <a:schemeClr val="hlink"/>
                </a:solidFill>
                <a:hlinkClick r:id="rId4"/>
              </a:rPr>
              <a:t>guide</a:t>
            </a:r>
            <a:r>
              <a:rPr lang="en"/>
              <a:t> for what plots to use based on the data format</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4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Demo</a:t>
            </a:r>
            <a:endParaRPr/>
          </a:p>
        </p:txBody>
      </p:sp>
      <p:sp>
        <p:nvSpPr>
          <p:cNvPr id="261" name="Google Shape;261;p4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u="sng">
                <a:solidFill>
                  <a:schemeClr val="hlink"/>
                </a:solidFill>
                <a:hlinkClick r:id="rId3"/>
              </a:rPr>
              <a:t>https://github.com/EricElmoznino/lighthouse_visualization_tutorial</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Motivation: what can go wrong?</a:t>
            </a:r>
            <a:endParaRPr/>
          </a:p>
        </p:txBody>
      </p:sp>
      <p:pic>
        <p:nvPicPr>
          <p:cNvPr id="75" name="Google Shape;75;p16"/>
          <p:cNvPicPr preferRelativeResize="0"/>
          <p:nvPr/>
        </p:nvPicPr>
        <p:blipFill>
          <a:blip r:embed="rId3">
            <a:alphaModFix/>
          </a:blip>
          <a:stretch>
            <a:fillRect/>
          </a:stretch>
        </p:blipFill>
        <p:spPr>
          <a:xfrm>
            <a:off x="364425" y="1138725"/>
            <a:ext cx="5094634" cy="3820975"/>
          </a:xfrm>
          <a:prstGeom prst="rect">
            <a:avLst/>
          </a:prstGeom>
          <a:noFill/>
          <a:ln>
            <a:noFill/>
          </a:ln>
        </p:spPr>
      </p:pic>
      <p:sp>
        <p:nvSpPr>
          <p:cNvPr id="76" name="Google Shape;76;p16"/>
          <p:cNvSpPr txBox="1"/>
          <p:nvPr>
            <p:ph idx="1" type="body"/>
          </p:nvPr>
        </p:nvSpPr>
        <p:spPr>
          <a:xfrm>
            <a:off x="5858100" y="1152475"/>
            <a:ext cx="2974200" cy="34164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b="1" lang="en" sz="1200"/>
              <a:t>ugly</a:t>
            </a:r>
            <a:r>
              <a:rPr lang="en" sz="1200"/>
              <a:t>: A figure that has aesthetic problems but otherwise is clear and informative.</a:t>
            </a:r>
            <a:endParaRPr sz="1200"/>
          </a:p>
          <a:p>
            <a:pPr indent="-304800" lvl="0" marL="457200" rtl="0" algn="l">
              <a:spcBef>
                <a:spcPts val="0"/>
              </a:spcBef>
              <a:spcAft>
                <a:spcPts val="0"/>
              </a:spcAft>
              <a:buSzPts val="1200"/>
              <a:buChar char="-"/>
            </a:pPr>
            <a:r>
              <a:rPr b="1" lang="en" sz="1200"/>
              <a:t>bad</a:t>
            </a:r>
            <a:r>
              <a:rPr lang="en" sz="1200"/>
              <a:t>: A figure that has problems related to perception; it may be unclear, confusing, overly complicated, or deceiving.</a:t>
            </a:r>
            <a:endParaRPr sz="1200"/>
          </a:p>
          <a:p>
            <a:pPr indent="-304800" lvl="0" marL="457200" rtl="0" algn="l">
              <a:spcBef>
                <a:spcPts val="0"/>
              </a:spcBef>
              <a:spcAft>
                <a:spcPts val="0"/>
              </a:spcAft>
              <a:buSzPts val="1200"/>
              <a:buChar char="-"/>
            </a:pPr>
            <a:r>
              <a:rPr b="1" lang="en" sz="1200"/>
              <a:t>wrong</a:t>
            </a:r>
            <a:r>
              <a:rPr lang="en" sz="1200"/>
              <a:t>: A figure that has problems related to mathematics; it is objectively incorrect.</a:t>
            </a:r>
            <a:endParaRPr sz="12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sp>
        <p:nvSpPr>
          <p:cNvPr id="81" name="Google Shape;81;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Motivation: what can go wrong?</a:t>
            </a:r>
            <a:endParaRPr/>
          </a:p>
        </p:txBody>
      </p:sp>
      <p:pic>
        <p:nvPicPr>
          <p:cNvPr id="82" name="Google Shape;82;p17"/>
          <p:cNvPicPr preferRelativeResize="0"/>
          <p:nvPr/>
        </p:nvPicPr>
        <p:blipFill>
          <a:blip r:embed="rId3">
            <a:alphaModFix/>
          </a:blip>
          <a:stretch>
            <a:fillRect/>
          </a:stretch>
        </p:blipFill>
        <p:spPr>
          <a:xfrm>
            <a:off x="2024688" y="1130850"/>
            <a:ext cx="5094633" cy="38209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Types of visualizations</a:t>
            </a:r>
            <a:endParaRPr/>
          </a:p>
        </p:txBody>
      </p:sp>
      <p:sp>
        <p:nvSpPr>
          <p:cNvPr id="88" name="Google Shape;88;p1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b="1" lang="en"/>
              <a:t>Visualizing amounts</a:t>
            </a:r>
            <a:r>
              <a:rPr lang="en"/>
              <a:t>: bar plots, grouped/stacked bars, dot plots, heatmaps</a:t>
            </a:r>
            <a:endParaRPr/>
          </a:p>
          <a:p>
            <a:pPr indent="-342900" lvl="0" marL="457200" rtl="0" algn="l">
              <a:spcBef>
                <a:spcPts val="0"/>
              </a:spcBef>
              <a:spcAft>
                <a:spcPts val="0"/>
              </a:spcAft>
              <a:buSzPts val="1800"/>
              <a:buChar char="-"/>
            </a:pPr>
            <a:r>
              <a:rPr b="1" lang="en"/>
              <a:t>Visualizing distributions</a:t>
            </a:r>
            <a:r>
              <a:rPr lang="en"/>
              <a:t>: histograms, density plots, boxplots</a:t>
            </a:r>
            <a:endParaRPr/>
          </a:p>
          <a:p>
            <a:pPr indent="-342900" lvl="0" marL="457200" rtl="0" algn="l">
              <a:spcBef>
                <a:spcPts val="0"/>
              </a:spcBef>
              <a:spcAft>
                <a:spcPts val="0"/>
              </a:spcAft>
              <a:buSzPts val="1800"/>
              <a:buChar char="-"/>
            </a:pPr>
            <a:r>
              <a:rPr b="1" lang="en"/>
              <a:t>Visualizing proportions</a:t>
            </a:r>
            <a:r>
              <a:rPr lang="en"/>
              <a:t>: bars, mosaic plots, tree maps</a:t>
            </a:r>
            <a:endParaRPr/>
          </a:p>
          <a:p>
            <a:pPr indent="-342900" lvl="0" marL="457200" rtl="0" algn="l">
              <a:spcBef>
                <a:spcPts val="0"/>
              </a:spcBef>
              <a:spcAft>
                <a:spcPts val="0"/>
              </a:spcAft>
              <a:buSzPts val="1800"/>
              <a:buChar char="-"/>
            </a:pPr>
            <a:r>
              <a:rPr b="1" lang="en"/>
              <a:t>Visualizing x-y relationships</a:t>
            </a:r>
            <a:r>
              <a:rPr lang="en"/>
              <a:t>: scatterplot, bubble chart</a:t>
            </a:r>
            <a:endParaRPr/>
          </a:p>
          <a:p>
            <a:pPr indent="-342900" lvl="0" marL="457200" rtl="0" algn="l">
              <a:spcBef>
                <a:spcPts val="0"/>
              </a:spcBef>
              <a:spcAft>
                <a:spcPts val="0"/>
              </a:spcAft>
              <a:buSzPts val="1800"/>
              <a:buChar char="-"/>
            </a:pPr>
            <a:r>
              <a:rPr b="1" lang="en"/>
              <a:t>Visualizing geospatial data</a:t>
            </a:r>
            <a:r>
              <a:rPr lang="en"/>
              <a:t>: choropleth, cartogram</a:t>
            </a:r>
            <a:endParaRPr/>
          </a:p>
          <a:p>
            <a:pPr indent="-342900" lvl="0" marL="457200" rtl="0" algn="l">
              <a:spcBef>
                <a:spcPts val="0"/>
              </a:spcBef>
              <a:spcAft>
                <a:spcPts val="0"/>
              </a:spcAft>
              <a:buSzPts val="1800"/>
              <a:buChar char="-"/>
            </a:pPr>
            <a:r>
              <a:rPr b="1" lang="en"/>
              <a:t>Multi-panel figures</a:t>
            </a:r>
            <a:endParaRPr b="1"/>
          </a:p>
          <a:p>
            <a:pPr indent="-342900" lvl="0" marL="457200" rtl="0" algn="l">
              <a:spcBef>
                <a:spcPts val="0"/>
              </a:spcBef>
              <a:spcAft>
                <a:spcPts val="0"/>
              </a:spcAft>
              <a:buSzPts val="1800"/>
              <a:buChar char="-"/>
            </a:pPr>
            <a:r>
              <a:rPr lang="en"/>
              <a:t>Many more: </a:t>
            </a:r>
            <a:r>
              <a:rPr lang="en" u="sng">
                <a:solidFill>
                  <a:schemeClr val="hlink"/>
                </a:solidFill>
                <a:hlinkClick r:id="rId3"/>
              </a:rPr>
              <a:t>https://clauswilke.com/dataviz/directory-of-visualizations.html</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92" name="Shape 92"/>
        <p:cNvGrpSpPr/>
        <p:nvPr/>
      </p:nvGrpSpPr>
      <p:grpSpPr>
        <a:xfrm>
          <a:off x="0" y="0"/>
          <a:ext cx="0" cy="0"/>
          <a:chOff x="0" y="0"/>
          <a:chExt cx="0" cy="0"/>
        </a:xfrm>
      </p:grpSpPr>
      <p:sp>
        <p:nvSpPr>
          <p:cNvPr id="93" name="Google Shape;93;p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Types of visualizations: activity (10 mins)</a:t>
            </a:r>
            <a:endParaRPr/>
          </a:p>
        </p:txBody>
      </p:sp>
      <p:sp>
        <p:nvSpPr>
          <p:cNvPr id="94" name="Google Shape;94;p19"/>
          <p:cNvSpPr txBox="1"/>
          <p:nvPr>
            <p:ph idx="1" type="body"/>
          </p:nvPr>
        </p:nvSpPr>
        <p:spPr>
          <a:xfrm>
            <a:off x="311700" y="1152475"/>
            <a:ext cx="8520600" cy="39036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4 groups: amounts, distributions, proportions, x-y relationships</a:t>
            </a:r>
            <a:endParaRPr/>
          </a:p>
          <a:p>
            <a:pPr indent="-342900" lvl="0" marL="457200" rtl="0" algn="l">
              <a:spcBef>
                <a:spcPts val="0"/>
              </a:spcBef>
              <a:spcAft>
                <a:spcPts val="0"/>
              </a:spcAft>
              <a:buSzPts val="1800"/>
              <a:buChar char="-"/>
            </a:pPr>
            <a:r>
              <a:rPr lang="en"/>
              <a:t>Pick </a:t>
            </a:r>
            <a:r>
              <a:rPr b="1" lang="en"/>
              <a:t>1 simple</a:t>
            </a:r>
            <a:r>
              <a:rPr lang="en"/>
              <a:t> chart and </a:t>
            </a:r>
            <a:r>
              <a:rPr b="1" lang="en"/>
              <a:t>1 complex</a:t>
            </a:r>
            <a:r>
              <a:rPr lang="en"/>
              <a:t> chart and show us:</a:t>
            </a:r>
            <a:endParaRPr/>
          </a:p>
          <a:p>
            <a:pPr indent="-317500" lvl="1" marL="914400" rtl="0" algn="l">
              <a:spcBef>
                <a:spcPts val="0"/>
              </a:spcBef>
              <a:spcAft>
                <a:spcPts val="0"/>
              </a:spcAft>
              <a:buSzPts val="1400"/>
              <a:buChar char="-"/>
            </a:pPr>
            <a:r>
              <a:rPr lang="en"/>
              <a:t>Example use-case</a:t>
            </a:r>
            <a:endParaRPr/>
          </a:p>
          <a:p>
            <a:pPr indent="-317500" lvl="1" marL="914400" rtl="0" algn="l">
              <a:spcBef>
                <a:spcPts val="0"/>
              </a:spcBef>
              <a:spcAft>
                <a:spcPts val="0"/>
              </a:spcAft>
              <a:buSzPts val="1400"/>
              <a:buChar char="-"/>
            </a:pPr>
            <a:r>
              <a:rPr lang="en"/>
              <a:t>What would be on the x/y axis</a:t>
            </a:r>
            <a:endParaRPr/>
          </a:p>
          <a:p>
            <a:pPr indent="-317500" lvl="1" marL="914400" rtl="0" algn="l">
              <a:spcBef>
                <a:spcPts val="0"/>
              </a:spcBef>
              <a:spcAft>
                <a:spcPts val="0"/>
              </a:spcAft>
              <a:buSzPts val="1400"/>
              <a:buChar char="-"/>
            </a:pPr>
            <a:r>
              <a:rPr lang="en"/>
              <a:t>What other encodings (color, size) are used / can be used</a:t>
            </a:r>
            <a:endParaRPr/>
          </a:p>
          <a:p>
            <a:pPr indent="-317500" lvl="1" marL="914400" rtl="0" algn="l">
              <a:spcBef>
                <a:spcPts val="0"/>
              </a:spcBef>
              <a:spcAft>
                <a:spcPts val="0"/>
              </a:spcAft>
              <a:buSzPts val="1400"/>
              <a:buChar char="-"/>
            </a:pPr>
            <a:r>
              <a:rPr lang="en"/>
              <a:t>Can they be made in Python? Find me some code samples</a:t>
            </a:r>
            <a:endParaRPr/>
          </a:p>
          <a:p>
            <a:pPr indent="-342900" lvl="0" marL="457200" rtl="0" algn="l">
              <a:spcBef>
                <a:spcPts val="0"/>
              </a:spcBef>
              <a:spcAft>
                <a:spcPts val="0"/>
              </a:spcAft>
              <a:buSzPts val="1800"/>
              <a:buChar char="-"/>
            </a:pPr>
            <a:r>
              <a:rPr lang="en"/>
              <a:t>Present (no need to prep slides, walk through it while on the website)</a:t>
            </a:r>
            <a:endParaRPr/>
          </a:p>
          <a:p>
            <a:pPr indent="-342900" lvl="0" marL="457200" rtl="0" algn="l">
              <a:spcBef>
                <a:spcPts val="0"/>
              </a:spcBef>
              <a:spcAft>
                <a:spcPts val="0"/>
              </a:spcAft>
              <a:buSzPts val="1800"/>
              <a:buChar char="-"/>
            </a:pPr>
            <a:r>
              <a:rPr lang="en"/>
              <a:t>Zoom breakout groups: I'll activate and assign topics via Slack</a:t>
            </a:r>
            <a:endParaRPr/>
          </a:p>
          <a:p>
            <a:pPr indent="-342900" lvl="0" marL="457200" rtl="0" algn="l">
              <a:spcBef>
                <a:spcPts val="0"/>
              </a:spcBef>
              <a:spcAft>
                <a:spcPts val="0"/>
              </a:spcAft>
              <a:buSzPts val="1800"/>
              <a:buChar char="-"/>
            </a:pPr>
            <a:r>
              <a:rPr lang="en" u="sng">
                <a:solidFill>
                  <a:schemeClr val="hlink"/>
                </a:solidFill>
                <a:hlinkClick r:id="rId3"/>
              </a:rPr>
              <a:t>Directory of Visualizations</a:t>
            </a:r>
            <a:endParaRPr/>
          </a:p>
          <a:p>
            <a:pPr indent="-342900" lvl="0" marL="457200" rtl="0" algn="l">
              <a:spcBef>
                <a:spcPts val="0"/>
              </a:spcBef>
              <a:spcAft>
                <a:spcPts val="0"/>
              </a:spcAft>
              <a:buSzPts val="1800"/>
              <a:buChar char="-"/>
            </a:pPr>
            <a:r>
              <a:rPr lang="en"/>
              <a:t>Don’t be afraid to Google the chart types to understand them better!</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Types of visualizations: amounts</a:t>
            </a:r>
            <a:endParaRPr/>
          </a:p>
        </p:txBody>
      </p:sp>
      <p:pic>
        <p:nvPicPr>
          <p:cNvPr id="100" name="Google Shape;100;p20"/>
          <p:cNvPicPr preferRelativeResize="0"/>
          <p:nvPr/>
        </p:nvPicPr>
        <p:blipFill rotWithShape="1">
          <a:blip r:embed="rId3">
            <a:alphaModFix/>
          </a:blip>
          <a:srcRect b="0" l="0" r="75057" t="0"/>
          <a:stretch/>
        </p:blipFill>
        <p:spPr>
          <a:xfrm>
            <a:off x="1200025" y="1813875"/>
            <a:ext cx="2204726" cy="2204975"/>
          </a:xfrm>
          <a:prstGeom prst="rect">
            <a:avLst/>
          </a:prstGeom>
          <a:noFill/>
          <a:ln>
            <a:noFill/>
          </a:ln>
        </p:spPr>
      </p:pic>
      <p:sp>
        <p:nvSpPr>
          <p:cNvPr id="101" name="Google Shape;101;p20"/>
          <p:cNvSpPr txBox="1"/>
          <p:nvPr/>
        </p:nvSpPr>
        <p:spPr>
          <a:xfrm>
            <a:off x="1200013" y="4070300"/>
            <a:ext cx="3081300" cy="92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t>x-axis</a:t>
            </a:r>
            <a:r>
              <a:rPr lang="en" sz="1200"/>
              <a:t>: country</a:t>
            </a:r>
            <a:endParaRPr sz="1200"/>
          </a:p>
          <a:p>
            <a:pPr indent="0" lvl="0" marL="0" rtl="0" algn="l">
              <a:spcBef>
                <a:spcPts val="0"/>
              </a:spcBef>
              <a:spcAft>
                <a:spcPts val="0"/>
              </a:spcAft>
              <a:buNone/>
            </a:pPr>
            <a:r>
              <a:rPr b="1" lang="en" sz="1200"/>
              <a:t>y-axis</a:t>
            </a:r>
            <a:r>
              <a:rPr lang="en" sz="1200"/>
              <a:t>: population</a:t>
            </a:r>
            <a:endParaRPr sz="1200"/>
          </a:p>
          <a:p>
            <a:pPr indent="0" lvl="0" marL="0" rtl="0" algn="l">
              <a:spcBef>
                <a:spcPts val="0"/>
              </a:spcBef>
              <a:spcAft>
                <a:spcPts val="0"/>
              </a:spcAft>
              <a:buNone/>
            </a:pPr>
            <a:r>
              <a:rPr b="1" lang="en" sz="1200"/>
              <a:t>color:</a:t>
            </a:r>
            <a:r>
              <a:rPr lang="en" sz="1200"/>
              <a:t> emphasis on specific country</a:t>
            </a:r>
            <a:endParaRPr sz="1200"/>
          </a:p>
        </p:txBody>
      </p:sp>
      <p:sp>
        <p:nvSpPr>
          <p:cNvPr id="102" name="Google Shape;102;p20"/>
          <p:cNvSpPr txBox="1"/>
          <p:nvPr/>
        </p:nvSpPr>
        <p:spPr>
          <a:xfrm>
            <a:off x="1203450" y="1080150"/>
            <a:ext cx="2204700" cy="713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t>Simple</a:t>
            </a:r>
            <a:br>
              <a:rPr b="1" lang="en" sz="1600"/>
            </a:br>
            <a:r>
              <a:rPr lang="en"/>
              <a:t>Population of countries</a:t>
            </a:r>
            <a:endParaRPr/>
          </a:p>
        </p:txBody>
      </p:sp>
      <p:sp>
        <p:nvSpPr>
          <p:cNvPr id="103" name="Google Shape;103;p20"/>
          <p:cNvSpPr txBox="1"/>
          <p:nvPr/>
        </p:nvSpPr>
        <p:spPr>
          <a:xfrm>
            <a:off x="5785550" y="4070300"/>
            <a:ext cx="1719300" cy="72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t>x-axis</a:t>
            </a:r>
            <a:r>
              <a:rPr lang="en" sz="1200"/>
              <a:t>: continent</a:t>
            </a:r>
            <a:endParaRPr sz="1200"/>
          </a:p>
          <a:p>
            <a:pPr indent="0" lvl="0" marL="0" rtl="0" algn="l">
              <a:spcBef>
                <a:spcPts val="0"/>
              </a:spcBef>
              <a:spcAft>
                <a:spcPts val="0"/>
              </a:spcAft>
              <a:buNone/>
            </a:pPr>
            <a:r>
              <a:rPr b="1" lang="en" sz="1200"/>
              <a:t>y-axis</a:t>
            </a:r>
            <a:r>
              <a:rPr lang="en" sz="1200"/>
              <a:t>: sales in USD</a:t>
            </a:r>
            <a:endParaRPr sz="1200"/>
          </a:p>
          <a:p>
            <a:pPr indent="0" lvl="0" marL="0" rtl="0" algn="l">
              <a:spcBef>
                <a:spcPts val="0"/>
              </a:spcBef>
              <a:spcAft>
                <a:spcPts val="0"/>
              </a:spcAft>
              <a:buNone/>
            </a:pPr>
            <a:r>
              <a:rPr b="1" lang="en" sz="1200"/>
              <a:t>color</a:t>
            </a:r>
            <a:r>
              <a:rPr lang="en" sz="1200"/>
              <a:t>: business unit</a:t>
            </a:r>
            <a:endParaRPr sz="1200"/>
          </a:p>
        </p:txBody>
      </p:sp>
      <p:sp>
        <p:nvSpPr>
          <p:cNvPr id="104" name="Google Shape;104;p20"/>
          <p:cNvSpPr txBox="1"/>
          <p:nvPr/>
        </p:nvSpPr>
        <p:spPr>
          <a:xfrm>
            <a:off x="5008325" y="1162575"/>
            <a:ext cx="3026400" cy="651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t>Complex</a:t>
            </a:r>
            <a:br>
              <a:rPr b="1" lang="en" sz="1600"/>
            </a:br>
            <a:r>
              <a:rPr lang="en"/>
              <a:t>Sales by business unit by continent</a:t>
            </a:r>
            <a:endParaRPr/>
          </a:p>
        </p:txBody>
      </p:sp>
      <p:pic>
        <p:nvPicPr>
          <p:cNvPr id="105" name="Google Shape;105;p20"/>
          <p:cNvPicPr preferRelativeResize="0"/>
          <p:nvPr/>
        </p:nvPicPr>
        <p:blipFill rotWithShape="1">
          <a:blip r:embed="rId4">
            <a:alphaModFix/>
          </a:blip>
          <a:srcRect b="50859" l="0" r="75248" t="0"/>
          <a:stretch/>
        </p:blipFill>
        <p:spPr>
          <a:xfrm>
            <a:off x="5389875" y="1793871"/>
            <a:ext cx="2263302" cy="224507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Types of visualizations: multi-panel figures</a:t>
            </a:r>
            <a:endParaRPr/>
          </a:p>
        </p:txBody>
      </p:sp>
      <p:pic>
        <p:nvPicPr>
          <p:cNvPr id="111" name="Google Shape;111;p21"/>
          <p:cNvPicPr preferRelativeResize="0"/>
          <p:nvPr/>
        </p:nvPicPr>
        <p:blipFill>
          <a:blip r:embed="rId3">
            <a:alphaModFix/>
          </a:blip>
          <a:stretch>
            <a:fillRect/>
          </a:stretch>
        </p:blipFill>
        <p:spPr>
          <a:xfrm>
            <a:off x="2183100" y="1170125"/>
            <a:ext cx="4777804" cy="3820976"/>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